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3" r:id="rId4"/>
    <p:sldId id="259" r:id="rId5"/>
    <p:sldId id="261" r:id="rId6"/>
    <p:sldId id="262" r:id="rId7"/>
    <p:sldId id="260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AB23D-CE52-4F38-8197-1E4337D99E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582CB-99DB-4018-BBD7-54E4D4B0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5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F9E8307-D5B2-408D-AE3D-98737BACFB74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8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AA8C-E1D4-4CF4-A895-0885374AF2C5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0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E9A7FE-874A-4C88-AE5B-77D29DE61E3C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18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1063EE-6587-42F8-B46A-29226BAFF6ED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1699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E424F4-05B8-4F2D-B1F6-7E18CB9CA30A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83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24D0-709A-4E58-830C-D0B1478295FF}" type="datetime1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8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A0A6-2789-4D25-9352-F1C380DC98D5}" type="datetime1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80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5CC4-B352-4C77-A54B-FD95D1E905FE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4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3091181-A556-4A2D-A055-83002B145BB0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1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A33F-3DD0-4B8D-BCAB-1097598CA892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1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531CA6-D0E0-484B-B832-064B792B8A1B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4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BAA4A-AB4A-4CD2-AAFE-A46A63A4E99E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3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9696-B845-4603-8F90-1CC890EA414C}" type="datetime1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D6CD-C942-4652-80E7-C82AF179F8E0}" type="datetime1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AD8F-F0EE-4E5B-9435-4C99997E394F}" type="datetime1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71CA-2C5B-4890-B2FB-9E9694B73C3C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7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F832-7497-4C40-9C59-246CA4845BDF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3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75515-A49F-4AEB-8D47-39D8AEA34B10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C6386-E19E-488C-A5AC-06D3DDD8E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0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7F7B47-5D63-F020-9960-13A8E692EC76}"/>
              </a:ext>
            </a:extLst>
          </p:cNvPr>
          <p:cNvSpPr txBox="1"/>
          <p:nvPr/>
        </p:nvSpPr>
        <p:spPr>
          <a:xfrm>
            <a:off x="2221992" y="446258"/>
            <a:ext cx="7748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latin typeface="Arial" panose="020B0604020202020204" pitchFamily="34" charset="0"/>
                <a:cs typeface="Arial" panose="020B0604020202020204" pitchFamily="34" charset="0"/>
              </a:rPr>
              <a:t>Битка между видео карти:</a:t>
            </a:r>
          </a:p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RTX 5070Ti vs RX 9070 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9CC60-B13C-2DB6-D778-09AE25C9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pic>
        <p:nvPicPr>
          <p:cNvPr id="5" name="Picture 4" descr="A computer tower with many fans&#10;&#10;AI-generated content may be incorrect.">
            <a:extLst>
              <a:ext uri="{FF2B5EF4-FFF2-40B4-BE49-F238E27FC236}">
                <a16:creationId xmlns:a16="http://schemas.microsoft.com/office/drawing/2014/main" id="{F2C15E98-3728-2C94-FB5B-053F0B80C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2240662"/>
            <a:ext cx="3115231" cy="3767328"/>
          </a:xfrm>
          <a:prstGeom prst="rect">
            <a:avLst/>
          </a:prstGeom>
        </p:spPr>
      </p:pic>
      <p:pic>
        <p:nvPicPr>
          <p:cNvPr id="7" name="Picture 6" descr="A black electronic device with four fans&#10;&#10;AI-generated content may be incorrect.">
            <a:extLst>
              <a:ext uri="{FF2B5EF4-FFF2-40B4-BE49-F238E27FC236}">
                <a16:creationId xmlns:a16="http://schemas.microsoft.com/office/drawing/2014/main" id="{780902C9-798B-40D7-575A-C859CB8E7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6" y="2240662"/>
            <a:ext cx="4679988" cy="2956886"/>
          </a:xfrm>
          <a:prstGeom prst="rect">
            <a:avLst/>
          </a:prstGeom>
        </p:spPr>
      </p:pic>
      <p:pic>
        <p:nvPicPr>
          <p:cNvPr id="9" name="Picture 8" descr="A computer tower with many lights&#10;&#10;AI-generated content may be incorrect.">
            <a:extLst>
              <a:ext uri="{FF2B5EF4-FFF2-40B4-BE49-F238E27FC236}">
                <a16:creationId xmlns:a16="http://schemas.microsoft.com/office/drawing/2014/main" id="{6FD9B17B-1E3C-55DB-F110-59AFE96C7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433" y="2240662"/>
            <a:ext cx="3067702" cy="40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3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778830-08C3-E108-E0EB-6805C597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8B270-A225-7621-1FF0-404A2B89E53A}"/>
              </a:ext>
            </a:extLst>
          </p:cNvPr>
          <p:cNvSpPr txBox="1"/>
          <p:nvPr/>
        </p:nvSpPr>
        <p:spPr>
          <a:xfrm>
            <a:off x="3744468" y="329184"/>
            <a:ext cx="4703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/>
              <a:t>Прилики и разлика между двата модела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D5E7A-3CA8-B7D0-4B75-E2D13FE98F14}"/>
              </a:ext>
            </a:extLst>
          </p:cNvPr>
          <p:cNvSpPr txBox="1"/>
          <p:nvPr/>
        </p:nvSpPr>
        <p:spPr>
          <a:xfrm>
            <a:off x="603504" y="1979148"/>
            <a:ext cx="4489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Прилики</a:t>
            </a:r>
          </a:p>
          <a:p>
            <a:endParaRPr lang="bg-BG" sz="2400" dirty="0"/>
          </a:p>
          <a:p>
            <a:pPr marL="342900" indent="-342900">
              <a:buFontTx/>
              <a:buChar char="-"/>
            </a:pPr>
            <a:r>
              <a:rPr lang="bg-BG" sz="2400" dirty="0"/>
              <a:t>Близка производителност</a:t>
            </a:r>
          </a:p>
          <a:p>
            <a:pPr marL="342900" indent="-342900">
              <a:buFontTx/>
              <a:buChar char="-"/>
            </a:pPr>
            <a:r>
              <a:rPr lang="bg-BG" sz="2400" dirty="0"/>
              <a:t>Капацитет на памет</a:t>
            </a:r>
          </a:p>
          <a:p>
            <a:pPr marL="342900" indent="-342900">
              <a:buFontTx/>
              <a:buChar char="-"/>
            </a:pPr>
            <a:r>
              <a:rPr lang="bg-BG" sz="2400" dirty="0"/>
              <a:t>Размер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442CA-2285-DFA0-EB1C-F9537BE6A146}"/>
              </a:ext>
            </a:extLst>
          </p:cNvPr>
          <p:cNvSpPr txBox="1"/>
          <p:nvPr/>
        </p:nvSpPr>
        <p:spPr>
          <a:xfrm>
            <a:off x="7409688" y="1979148"/>
            <a:ext cx="47823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Разлики</a:t>
            </a:r>
          </a:p>
          <a:p>
            <a:endParaRPr lang="bg-BG" sz="2400" dirty="0"/>
          </a:p>
          <a:p>
            <a:pPr marL="342900" indent="-342900">
              <a:buFontTx/>
              <a:buChar char="-"/>
            </a:pPr>
            <a:r>
              <a:rPr lang="bg-BG" sz="2400" dirty="0"/>
              <a:t>Ефективност</a:t>
            </a:r>
          </a:p>
          <a:p>
            <a:pPr marL="342900" indent="-342900">
              <a:buFontTx/>
              <a:buChar char="-"/>
            </a:pPr>
            <a:r>
              <a:rPr lang="bg-BG" sz="2400" dirty="0"/>
              <a:t>Цена</a:t>
            </a:r>
          </a:p>
          <a:p>
            <a:pPr marL="342900" indent="-342900">
              <a:buFontTx/>
              <a:buChar char="-"/>
            </a:pPr>
            <a:r>
              <a:rPr lang="bg-BG" sz="2400" dirty="0"/>
              <a:t>Тип памет</a:t>
            </a:r>
          </a:p>
          <a:p>
            <a:pPr marL="342900" indent="-342900">
              <a:buFontTx/>
              <a:buChar char="-"/>
            </a:pPr>
            <a:r>
              <a:rPr lang="bg-BG" sz="2400" dirty="0"/>
              <a:t>Странични функции</a:t>
            </a:r>
          </a:p>
          <a:p>
            <a:pPr marL="342900" indent="-342900">
              <a:buFontTx/>
              <a:buChar char="-"/>
            </a:pPr>
            <a:r>
              <a:rPr lang="bg-BG" sz="2400" dirty="0"/>
              <a:t>Захранващ конектор</a:t>
            </a:r>
          </a:p>
          <a:p>
            <a:pPr marL="342900" indent="-342900">
              <a:buFontTx/>
              <a:buChar char="-"/>
            </a:pPr>
            <a:endParaRPr lang="bg-BG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870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F7CFA5-5206-C7DA-89DB-C1200CF4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B00F-28B9-3887-3E29-BD2BA117E6AF}"/>
              </a:ext>
            </a:extLst>
          </p:cNvPr>
          <p:cNvSpPr txBox="1"/>
          <p:nvPr/>
        </p:nvSpPr>
        <p:spPr>
          <a:xfrm>
            <a:off x="4405312" y="361950"/>
            <a:ext cx="338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Характеристики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11E8D-9C68-4F10-9A64-9CA644AB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4" y="1722347"/>
            <a:ext cx="5886591" cy="4547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C21A82-B763-8267-14B2-DA4B9F68472B}"/>
              </a:ext>
            </a:extLst>
          </p:cNvPr>
          <p:cNvSpPr txBox="1"/>
          <p:nvPr/>
        </p:nvSpPr>
        <p:spPr>
          <a:xfrm>
            <a:off x="2328862" y="1182216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RX 9070 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E42BE-BE7C-4CA2-8A6F-C943BB205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4" y="1722346"/>
            <a:ext cx="5886591" cy="4547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D1585-30C8-1907-1C37-238C33A06840}"/>
              </a:ext>
            </a:extLst>
          </p:cNvPr>
          <p:cNvSpPr txBox="1"/>
          <p:nvPr/>
        </p:nvSpPr>
        <p:spPr>
          <a:xfrm>
            <a:off x="7639050" y="1182216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RTX 5070Ti</a:t>
            </a:r>
          </a:p>
        </p:txBody>
      </p:sp>
    </p:spTree>
    <p:extLst>
      <p:ext uri="{BB962C8B-B14F-4D97-AF65-F5344CB8AC3E}">
        <p14:creationId xmlns:p14="http://schemas.microsoft.com/office/powerpoint/2010/main" val="111373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8792E3-2533-B4CA-C432-2B4EF93C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7DC56-876E-D330-CD90-AE54249CA046}"/>
              </a:ext>
            </a:extLst>
          </p:cNvPr>
          <p:cNvSpPr txBox="1"/>
          <p:nvPr/>
        </p:nvSpPr>
        <p:spPr>
          <a:xfrm>
            <a:off x="3805428" y="348165"/>
            <a:ext cx="458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Разлики в конекторите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oup of black and yellow cables&#10;&#10;AI-generated content may be incorrect.">
            <a:extLst>
              <a:ext uri="{FF2B5EF4-FFF2-40B4-BE49-F238E27FC236}">
                <a16:creationId xmlns:a16="http://schemas.microsoft.com/office/drawing/2014/main" id="{929052C6-170F-B9C2-1AE9-6739C333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789909"/>
            <a:ext cx="3067050" cy="3067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3E66A-2FF7-30C5-FE79-756E5ABF30D7}"/>
              </a:ext>
            </a:extLst>
          </p:cNvPr>
          <p:cNvSpPr txBox="1"/>
          <p:nvPr/>
        </p:nvSpPr>
        <p:spPr>
          <a:xfrm>
            <a:off x="244905" y="1205134"/>
            <a:ext cx="306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6+2 pin</a:t>
            </a:r>
          </a:p>
        </p:txBody>
      </p:sp>
      <p:pic>
        <p:nvPicPr>
          <p:cNvPr id="12" name="Picture 11" descr="A black computer with a black computer and a black computer&#10;&#10;AI-generated content may be incorrect.">
            <a:extLst>
              <a:ext uri="{FF2B5EF4-FFF2-40B4-BE49-F238E27FC236}">
                <a16:creationId xmlns:a16="http://schemas.microsoft.com/office/drawing/2014/main" id="{D2E81A52-C23E-AFB2-2984-9E95AC06B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1789909"/>
            <a:ext cx="5127195" cy="3845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790FCC-7CDB-E245-C230-DD38C5BBAD97}"/>
              </a:ext>
            </a:extLst>
          </p:cNvPr>
          <p:cNvSpPr txBox="1"/>
          <p:nvPr/>
        </p:nvSpPr>
        <p:spPr>
          <a:xfrm>
            <a:off x="354442" y="2094950"/>
            <a:ext cx="284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150W</a:t>
            </a:r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300W</a:t>
            </a:r>
          </a:p>
          <a:p>
            <a:pPr marL="342900" indent="-342900">
              <a:buFontTx/>
              <a:buChar char="-"/>
            </a:pPr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Не изгаря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Разпространен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16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47AD03-0440-806D-BB89-44D6F0EB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BC1D9-7B5B-988F-A284-792B333FEDF3}"/>
              </a:ext>
            </a:extLst>
          </p:cNvPr>
          <p:cNvSpPr txBox="1"/>
          <p:nvPr/>
        </p:nvSpPr>
        <p:spPr>
          <a:xfrm>
            <a:off x="3832860" y="338328"/>
            <a:ext cx="452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Разлики в конекторите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black cable&#10;&#10;AI-generated content may be incorrect.">
            <a:extLst>
              <a:ext uri="{FF2B5EF4-FFF2-40B4-BE49-F238E27FC236}">
                <a16:creationId xmlns:a16="http://schemas.microsoft.com/office/drawing/2014/main" id="{61998888-29A1-607D-11AE-F4036D2ED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0" y="2133434"/>
            <a:ext cx="3362950" cy="2251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459A7-C65F-F9C3-0BA9-50F0F55323AB}"/>
              </a:ext>
            </a:extLst>
          </p:cNvPr>
          <p:cNvSpPr txBox="1"/>
          <p:nvPr/>
        </p:nvSpPr>
        <p:spPr>
          <a:xfrm>
            <a:off x="214640" y="1507920"/>
            <a:ext cx="3873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VHPWR / 12V-2x6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569C9A-325D-CE1A-6A26-74B1CA52B76E}"/>
              </a:ext>
            </a:extLst>
          </p:cNvPr>
          <p:cNvSpPr txBox="1"/>
          <p:nvPr/>
        </p:nvSpPr>
        <p:spPr>
          <a:xfrm>
            <a:off x="8359831" y="1507920"/>
            <a:ext cx="3617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Защо се не се харесва?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E12F0-3DFB-6374-4EAC-246E2698BCEE}"/>
              </a:ext>
            </a:extLst>
          </p:cNvPr>
          <p:cNvSpPr txBox="1"/>
          <p:nvPr/>
        </p:nvSpPr>
        <p:spPr>
          <a:xfrm>
            <a:off x="469910" y="4727448"/>
            <a:ext cx="3239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PSU ATX 3.0 / 3.1</a:t>
            </a:r>
          </a:p>
        </p:txBody>
      </p:sp>
      <p:pic>
        <p:nvPicPr>
          <p:cNvPr id="11" name="Picture 10" descr="A diagram of a computer connection&#10;&#10;AI-generated content may be incorrect.">
            <a:extLst>
              <a:ext uri="{FF2B5EF4-FFF2-40B4-BE49-F238E27FC236}">
                <a16:creationId xmlns:a16="http://schemas.microsoft.com/office/drawing/2014/main" id="{33259928-9CCA-0193-800A-8FBD83827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58" y="1575124"/>
            <a:ext cx="2823684" cy="4128700"/>
          </a:xfrm>
          <a:prstGeom prst="rect">
            <a:avLst/>
          </a:prstGeom>
        </p:spPr>
      </p:pic>
      <p:pic>
        <p:nvPicPr>
          <p:cNvPr id="13" name="Picture 12" descr="Close-up of a computer connector&#10;&#10;AI-generated content may be incorrect.">
            <a:extLst>
              <a:ext uri="{FF2B5EF4-FFF2-40B4-BE49-F238E27FC236}">
                <a16:creationId xmlns:a16="http://schemas.microsoft.com/office/drawing/2014/main" id="{32ECDC12-EEC4-AD6D-E7DE-EEBCAAFF0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133434"/>
            <a:ext cx="3667507" cy="2023452"/>
          </a:xfrm>
          <a:prstGeom prst="rect">
            <a:avLst/>
          </a:prstGeom>
        </p:spPr>
      </p:pic>
      <p:pic>
        <p:nvPicPr>
          <p:cNvPr id="15" name="Picture 14" descr="A close up of a computer power supply&#10;&#10;AI-generated content may be incorrect.">
            <a:extLst>
              <a:ext uri="{FF2B5EF4-FFF2-40B4-BE49-F238E27FC236}">
                <a16:creationId xmlns:a16="http://schemas.microsoft.com/office/drawing/2014/main" id="{2DE672B4-9A32-D7CE-3ECA-C5B45E491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616" y="4385065"/>
            <a:ext cx="3873491" cy="20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3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31C393-BE29-E1F1-6A48-0B905D01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9FBAD-EF34-75F2-A833-14CE0ABB3FC1}"/>
              </a:ext>
            </a:extLst>
          </p:cNvPr>
          <p:cNvSpPr txBox="1"/>
          <p:nvPr/>
        </p:nvSpPr>
        <p:spPr>
          <a:xfrm>
            <a:off x="4107180" y="512064"/>
            <a:ext cx="397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12VHPRW </a:t>
            </a:r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hand holding a computer fan&#10;&#10;AI-generated content may be incorrect.">
            <a:extLst>
              <a:ext uri="{FF2B5EF4-FFF2-40B4-BE49-F238E27FC236}">
                <a16:creationId xmlns:a16="http://schemas.microsoft.com/office/drawing/2014/main" id="{A5D8CB51-96BF-A287-1C92-0998B2E92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47" y="1243492"/>
            <a:ext cx="3880104" cy="3880104"/>
          </a:xfrm>
          <a:prstGeom prst="rect">
            <a:avLst/>
          </a:prstGeom>
        </p:spPr>
      </p:pic>
      <p:pic>
        <p:nvPicPr>
          <p:cNvPr id="9" name="Picture 8" descr="A hand holding a device with many wires&#10;&#10;AI-generated content may be incorrect.">
            <a:extLst>
              <a:ext uri="{FF2B5EF4-FFF2-40B4-BE49-F238E27FC236}">
                <a16:creationId xmlns:a16="http://schemas.microsoft.com/office/drawing/2014/main" id="{8A81439A-786E-363C-81DB-05527C69C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1243492"/>
            <a:ext cx="3724275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E846F-B7C0-13B1-42CF-1DBA5EAB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636F-DF80-4CDC-54B5-1E39FBC1DAD7}"/>
              </a:ext>
            </a:extLst>
          </p:cNvPr>
          <p:cNvSpPr txBox="1"/>
          <p:nvPr/>
        </p:nvSpPr>
        <p:spPr>
          <a:xfrm>
            <a:off x="4482084" y="526118"/>
            <a:ext cx="3227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C430C5-BF77-1FE4-EE68-5A2BCE1F8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7" y="2200275"/>
            <a:ext cx="5678423" cy="3943350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9E6CD07-C8DB-FD1F-22BB-FD8017CF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90" y="2200275"/>
            <a:ext cx="5678424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00AD2-12BC-BA44-2C1B-22E05465F959}"/>
              </a:ext>
            </a:extLst>
          </p:cNvPr>
          <p:cNvSpPr txBox="1"/>
          <p:nvPr/>
        </p:nvSpPr>
        <p:spPr>
          <a:xfrm>
            <a:off x="1022329" y="1509390"/>
            <a:ext cx="446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Средни</a:t>
            </a:r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стойност при 22 игри.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F95B1-2C9D-6C97-1647-398CE405CDE7}"/>
              </a:ext>
            </a:extLst>
          </p:cNvPr>
          <p:cNvSpPr txBox="1"/>
          <p:nvPr/>
        </p:nvSpPr>
        <p:spPr>
          <a:xfrm>
            <a:off x="7390447" y="1628248"/>
            <a:ext cx="353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Обобщена процент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900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93068A-FB31-B1E7-93AC-4551D931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AFF73-6EBA-8B4B-AFD0-2F212B68676B}"/>
              </a:ext>
            </a:extLst>
          </p:cNvPr>
          <p:cNvSpPr txBox="1"/>
          <p:nvPr/>
        </p:nvSpPr>
        <p:spPr>
          <a:xfrm>
            <a:off x="4200525" y="232748"/>
            <a:ext cx="379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BB465B-46A4-2144-4851-6E12F16B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690" y="3830721"/>
            <a:ext cx="7609570" cy="2525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D3CBC9-0F75-4F58-F7CA-FB872F58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1063290"/>
            <a:ext cx="7599142" cy="25216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639DD3-B626-C1E4-2BCD-AE1882E8CAC4}"/>
              </a:ext>
            </a:extLst>
          </p:cNvPr>
          <p:cNvSpPr txBox="1"/>
          <p:nvPr/>
        </p:nvSpPr>
        <p:spPr>
          <a:xfrm>
            <a:off x="392333" y="2090172"/>
            <a:ext cx="3476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RX 9070 XT </a:t>
            </a:r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е много по-евтина, без да има голяма разлика в производителността.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RTX 5070Ti </a:t>
            </a:r>
            <a:r>
              <a:rPr lang="bg-BG" sz="2400" dirty="0">
                <a:latin typeface="Arial" panose="020B0604020202020204" pitchFamily="34" charset="0"/>
                <a:cs typeface="Arial" panose="020B0604020202020204" pitchFamily="34" charset="0"/>
              </a:rPr>
              <a:t>си заслужава само за енкодера си.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9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7005A0-15B1-F924-EC9E-5342C819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/>
              <a:t>Даниел Панайотов, 233001, КСТ</a:t>
            </a:r>
            <a:endParaRPr lang="en-US"/>
          </a:p>
        </p:txBody>
      </p:sp>
      <p:pic>
        <p:nvPicPr>
          <p:cNvPr id="8" name="Picture 7" descr="A cat standing in a doorway&#10;&#10;AI-generated content may be incorrect.">
            <a:extLst>
              <a:ext uri="{FF2B5EF4-FFF2-40B4-BE49-F238E27FC236}">
                <a16:creationId xmlns:a16="http://schemas.microsoft.com/office/drawing/2014/main" id="{40112EFE-C27C-0C0D-C39E-320707A0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49" y="1522286"/>
            <a:ext cx="4667250" cy="4667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94D9E5-918B-3AEC-24D1-1B17D4845AB5}"/>
              </a:ext>
            </a:extLst>
          </p:cNvPr>
          <p:cNvSpPr txBox="1"/>
          <p:nvPr/>
        </p:nvSpPr>
        <p:spPr>
          <a:xfrm>
            <a:off x="3967162" y="278760"/>
            <a:ext cx="3552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latin typeface="Arial" panose="020B0604020202020204" pitchFamily="34" charset="0"/>
                <a:cs typeface="Arial" panose="020B0604020202020204" pitchFamily="34" charset="0"/>
              </a:rPr>
              <a:t>Благодаря за вниманието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168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268</TotalTime>
  <Words>163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panaiotov</dc:creator>
  <cp:lastModifiedBy>daniel panaiotov</cp:lastModifiedBy>
  <cp:revision>11</cp:revision>
  <dcterms:created xsi:type="dcterms:W3CDTF">2025-12-04T18:32:26Z</dcterms:created>
  <dcterms:modified xsi:type="dcterms:W3CDTF">2025-12-05T11:51:49Z</dcterms:modified>
</cp:coreProperties>
</file>